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301" r:id="rId4"/>
    <p:sldId id="302" r:id="rId5"/>
    <p:sldId id="274" r:id="rId6"/>
    <p:sldId id="304" r:id="rId7"/>
    <p:sldId id="305" r:id="rId8"/>
    <p:sldId id="306" r:id="rId9"/>
    <p:sldId id="303" r:id="rId10"/>
    <p:sldId id="346" r:id="rId11"/>
    <p:sldId id="309" r:id="rId12"/>
    <p:sldId id="308" r:id="rId13"/>
    <p:sldId id="276" r:id="rId14"/>
    <p:sldId id="312" r:id="rId15"/>
    <p:sldId id="313" r:id="rId16"/>
    <p:sldId id="310" r:id="rId17"/>
    <p:sldId id="314" r:id="rId18"/>
    <p:sldId id="315" r:id="rId19"/>
    <p:sldId id="316" r:id="rId20"/>
    <p:sldId id="317" r:id="rId21"/>
    <p:sldId id="318" r:id="rId22"/>
    <p:sldId id="319" r:id="rId23"/>
    <p:sldId id="299" r:id="rId24"/>
    <p:sldId id="320" r:id="rId25"/>
    <p:sldId id="300" r:id="rId26"/>
    <p:sldId id="277" r:id="rId27"/>
    <p:sldId id="278" r:id="rId28"/>
    <p:sldId id="279" r:id="rId29"/>
    <p:sldId id="321" r:id="rId30"/>
    <p:sldId id="347" r:id="rId31"/>
    <p:sldId id="322" r:id="rId32"/>
    <p:sldId id="324" r:id="rId33"/>
    <p:sldId id="323" r:id="rId34"/>
    <p:sldId id="325" r:id="rId35"/>
    <p:sldId id="343" r:id="rId36"/>
    <p:sldId id="350" r:id="rId37"/>
    <p:sldId id="332" r:id="rId38"/>
    <p:sldId id="334" r:id="rId39"/>
    <p:sldId id="348" r:id="rId40"/>
    <p:sldId id="335" r:id="rId41"/>
    <p:sldId id="342" r:id="rId42"/>
    <p:sldId id="336" r:id="rId43"/>
    <p:sldId id="337" r:id="rId44"/>
    <p:sldId id="338" r:id="rId45"/>
    <p:sldId id="341" r:id="rId46"/>
    <p:sldId id="339" r:id="rId47"/>
    <p:sldId id="344" r:id="rId48"/>
    <p:sldId id="340" r:id="rId49"/>
    <p:sldId id="352" r:id="rId50"/>
    <p:sldId id="353" r:id="rId51"/>
    <p:sldId id="354" r:id="rId52"/>
    <p:sldId id="327" r:id="rId53"/>
    <p:sldId id="328" r:id="rId54"/>
    <p:sldId id="281" r:id="rId55"/>
    <p:sldId id="329" r:id="rId56"/>
    <p:sldId id="330" r:id="rId57"/>
    <p:sldId id="273" r:id="rId58"/>
    <p:sldId id="351" r:id="rId59"/>
    <p:sldId id="283" r:id="rId60"/>
    <p:sldId id="331" r:id="rId61"/>
    <p:sldId id="297" r:id="rId62"/>
    <p:sldId id="293" r:id="rId63"/>
    <p:sldId id="295" r:id="rId64"/>
    <p:sldId id="296" r:id="rId6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0. The None type" id="{8B1859C4-5770-4A54-8A03-29561DA37D1C}">
          <p14:sldIdLst>
            <p14:sldId id="301"/>
            <p14:sldId id="302"/>
          </p14:sldIdLst>
        </p14:section>
        <p14:section name="1.a The boolean type" id="{4C3881FC-7330-4F42-A865-FB0962FCB915}">
          <p14:sldIdLst>
            <p14:sldId id="274"/>
            <p14:sldId id="304"/>
            <p14:sldId id="305"/>
            <p14:sldId id="306"/>
            <p14:sldId id="303"/>
            <p14:sldId id="346"/>
            <p14:sldId id="309"/>
            <p14:sldId id="308"/>
            <p14:sldId id="276"/>
            <p14:sldId id="312"/>
            <p14:sldId id="313"/>
            <p14:sldId id="310"/>
          </p14:sldIdLst>
        </p14:section>
        <p14:section name="1.b Boolean quiz" id="{0279B933-F980-48E3-BA40-458E3873C372}">
          <p14:sldIdLst>
            <p14:sldId id="314"/>
          </p14:sldIdLst>
        </p14:section>
        <p14:section name="1.b Boolean quiz (answers)" id="{876AC06D-0FF7-4DF0-8E67-AF4E038CAF8C}">
          <p14:sldIdLst>
            <p14:sldId id="315"/>
            <p14:sldId id="316"/>
            <p14:sldId id="317"/>
            <p14:sldId id="318"/>
            <p14:sldId id="319"/>
          </p14:sldIdLst>
        </p14:section>
        <p14:section name="1.c More on booleans" id="{7CFADF3D-15EF-4B96-990A-5FF8DE992CAA}">
          <p14:sldIdLst>
            <p14:sldId id="299"/>
            <p14:sldId id="320"/>
            <p14:sldId id="300"/>
            <p14:sldId id="277"/>
          </p14:sldIdLst>
        </p14:section>
        <p14:section name="2.a. Functions" id="{7711DEAA-98AA-40E0-B847-FEA7603A1614}">
          <p14:sldIdLst>
            <p14:sldId id="278"/>
            <p14:sldId id="279"/>
            <p14:sldId id="321"/>
            <p14:sldId id="347"/>
            <p14:sldId id="322"/>
            <p14:sldId id="324"/>
            <p14:sldId id="323"/>
            <p14:sldId id="325"/>
            <p14:sldId id="343"/>
            <p14:sldId id="350"/>
          </p14:sldIdLst>
        </p14:section>
        <p14:section name="2.b. Functions and memory states" id="{BC923C47-82F8-48E5-B230-536EA4A44202}">
          <p14:sldIdLst>
            <p14:sldId id="332"/>
            <p14:sldId id="334"/>
            <p14:sldId id="348"/>
            <p14:sldId id="335"/>
            <p14:sldId id="342"/>
            <p14:sldId id="336"/>
            <p14:sldId id="337"/>
            <p14:sldId id="338"/>
            <p14:sldId id="341"/>
            <p14:sldId id="339"/>
            <p14:sldId id="344"/>
            <p14:sldId id="340"/>
            <p14:sldId id="352"/>
            <p14:sldId id="353"/>
            <p14:sldId id="354"/>
          </p14:sldIdLst>
        </p14:section>
        <p14:section name="2.c. Why use functions?" id="{17166FC6-0CDE-48E3-9926-EBCB28C75C69}">
          <p14:sldIdLst>
            <p14:sldId id="327"/>
            <p14:sldId id="328"/>
            <p14:sldId id="281"/>
            <p14:sldId id="329"/>
            <p14:sldId id="330"/>
          </p14:sldIdLst>
        </p14:section>
        <p14:section name="Conclusion" id="{8FC5B4E0-8B82-44CE-8E2E-949C5DB81C7E}">
          <p14:sldIdLst>
            <p14:sldId id="273"/>
          </p14:sldIdLst>
        </p14:section>
        <p14:section name="4. More activities" id="{C3DF292C-716D-45C6-A7B0-CC7ECBA42AFD}">
          <p14:sldIdLst>
            <p14:sldId id="351"/>
            <p14:sldId id="283"/>
            <p14:sldId id="331"/>
            <p14:sldId id="297"/>
            <p14:sldId id="293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3F490-5D47-41D5-8A73-E5867C7A9E8D}" v="8" dt="2023-07-13T08:00:31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0D23F490-5D47-41D5-8A73-E5867C7A9E8D}"/>
    <pc:docChg chg="custSel mod addSld delSld modSld modSection">
      <pc:chgData name="Matthieu De Mari" userId="dfb708c9-d8dc-439f-9a3b-c772bf4a311c" providerId="ADAL" clId="{0D23F490-5D47-41D5-8A73-E5867C7A9E8D}" dt="2023-07-13T08:00:46.130" v="174" actId="1076"/>
      <pc:docMkLst>
        <pc:docMk/>
      </pc:docMkLst>
      <pc:sldChg chg="modSp mod">
        <pc:chgData name="Matthieu De Mari" userId="dfb708c9-d8dc-439f-9a3b-c772bf4a311c" providerId="ADAL" clId="{0D23F490-5D47-41D5-8A73-E5867C7A9E8D}" dt="2023-07-13T04:57:05.683" v="2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0D23F490-5D47-41D5-8A73-E5867C7A9E8D}" dt="2023-07-13T04:57:05.683" v="2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del">
        <pc:chgData name="Matthieu De Mari" userId="dfb708c9-d8dc-439f-9a3b-c772bf4a311c" providerId="ADAL" clId="{0D23F490-5D47-41D5-8A73-E5867C7A9E8D}" dt="2023-07-13T07:57:43.719" v="4" actId="47"/>
        <pc:sldMkLst>
          <pc:docMk/>
          <pc:sldMk cId="338311170" sldId="284"/>
        </pc:sldMkLst>
      </pc:sldChg>
      <pc:sldChg chg="del">
        <pc:chgData name="Matthieu De Mari" userId="dfb708c9-d8dc-439f-9a3b-c772bf4a311c" providerId="ADAL" clId="{0D23F490-5D47-41D5-8A73-E5867C7A9E8D}" dt="2023-07-13T07:57:33.486" v="3" actId="47"/>
        <pc:sldMkLst>
          <pc:docMk/>
          <pc:sldMk cId="289063142" sldId="349"/>
        </pc:sldMkLst>
      </pc:sldChg>
      <pc:sldChg chg="addSp delSp modSp add mod modClrScheme chgLayout">
        <pc:chgData name="Matthieu De Mari" userId="dfb708c9-d8dc-439f-9a3b-c772bf4a311c" providerId="ADAL" clId="{0D23F490-5D47-41D5-8A73-E5867C7A9E8D}" dt="2023-07-13T08:00:29.614" v="168" actId="14100"/>
        <pc:sldMkLst>
          <pc:docMk/>
          <pc:sldMk cId="3181080637" sldId="353"/>
        </pc:sldMkLst>
        <pc:spChg chg="mod ord">
          <ac:chgData name="Matthieu De Mari" userId="dfb708c9-d8dc-439f-9a3b-c772bf4a311c" providerId="ADAL" clId="{0D23F490-5D47-41D5-8A73-E5867C7A9E8D}" dt="2023-07-13T07:58:13.998" v="14" actId="700"/>
          <ac:spMkLst>
            <pc:docMk/>
            <pc:sldMk cId="3181080637" sldId="353"/>
            <ac:spMk id="2" creationId="{CB795E07-7606-4C09-84F4-C530EB352026}"/>
          </ac:spMkLst>
        </pc:spChg>
        <pc:spChg chg="del">
          <ac:chgData name="Matthieu De Mari" userId="dfb708c9-d8dc-439f-9a3b-c772bf4a311c" providerId="ADAL" clId="{0D23F490-5D47-41D5-8A73-E5867C7A9E8D}" dt="2023-07-13T07:58:09.508" v="12" actId="478"/>
          <ac:spMkLst>
            <pc:docMk/>
            <pc:sldMk cId="3181080637" sldId="353"/>
            <ac:spMk id="3" creationId="{705A6FF6-B053-417E-BE36-261298817E84}"/>
          </ac:spMkLst>
        </pc:spChg>
        <pc:spChg chg="del">
          <ac:chgData name="Matthieu De Mari" userId="dfb708c9-d8dc-439f-9a3b-c772bf4a311c" providerId="ADAL" clId="{0D23F490-5D47-41D5-8A73-E5867C7A9E8D}" dt="2023-07-13T07:58:15.597" v="15" actId="478"/>
          <ac:spMkLst>
            <pc:docMk/>
            <pc:sldMk cId="3181080637" sldId="353"/>
            <ac:spMk id="4" creationId="{718AF4F6-E503-49B4-860E-6319ACCF7323}"/>
          </ac:spMkLst>
        </pc:spChg>
        <pc:spChg chg="del">
          <ac:chgData name="Matthieu De Mari" userId="dfb708c9-d8dc-439f-9a3b-c772bf4a311c" providerId="ADAL" clId="{0D23F490-5D47-41D5-8A73-E5867C7A9E8D}" dt="2023-07-13T07:58:07.432" v="10" actId="478"/>
          <ac:spMkLst>
            <pc:docMk/>
            <pc:sldMk cId="3181080637" sldId="353"/>
            <ac:spMk id="5" creationId="{84FC300C-13A6-4ECD-BBB6-B0CE653B509F}"/>
          </ac:spMkLst>
        </pc:spChg>
        <pc:spChg chg="del">
          <ac:chgData name="Matthieu De Mari" userId="dfb708c9-d8dc-439f-9a3b-c772bf4a311c" providerId="ADAL" clId="{0D23F490-5D47-41D5-8A73-E5867C7A9E8D}" dt="2023-07-13T07:58:02.369" v="6" actId="478"/>
          <ac:spMkLst>
            <pc:docMk/>
            <pc:sldMk cId="3181080637" sldId="353"/>
            <ac:spMk id="6" creationId="{D254823C-C76E-4569-BDF2-764C8AF28708}"/>
          </ac:spMkLst>
        </pc:spChg>
        <pc:spChg chg="del">
          <ac:chgData name="Matthieu De Mari" userId="dfb708c9-d8dc-439f-9a3b-c772bf4a311c" providerId="ADAL" clId="{0D23F490-5D47-41D5-8A73-E5867C7A9E8D}" dt="2023-07-13T07:58:04.588" v="8" actId="478"/>
          <ac:spMkLst>
            <pc:docMk/>
            <pc:sldMk cId="3181080637" sldId="353"/>
            <ac:spMk id="7" creationId="{C48473AB-BD94-4515-897C-C8D8CB06A37A}"/>
          </ac:spMkLst>
        </pc:spChg>
        <pc:spChg chg="add del mod">
          <ac:chgData name="Matthieu De Mari" userId="dfb708c9-d8dc-439f-9a3b-c772bf4a311c" providerId="ADAL" clId="{0D23F490-5D47-41D5-8A73-E5867C7A9E8D}" dt="2023-07-13T07:58:03.430" v="7" actId="478"/>
          <ac:spMkLst>
            <pc:docMk/>
            <pc:sldMk cId="3181080637" sldId="353"/>
            <ac:spMk id="9" creationId="{E1CC4C84-9381-83C3-5029-54DC03A3A916}"/>
          </ac:spMkLst>
        </pc:spChg>
        <pc:spChg chg="add del mod">
          <ac:chgData name="Matthieu De Mari" userId="dfb708c9-d8dc-439f-9a3b-c772bf4a311c" providerId="ADAL" clId="{0D23F490-5D47-41D5-8A73-E5867C7A9E8D}" dt="2023-07-13T07:58:05.343" v="9" actId="478"/>
          <ac:spMkLst>
            <pc:docMk/>
            <pc:sldMk cId="3181080637" sldId="353"/>
            <ac:spMk id="11" creationId="{266468B7-23F2-18B5-4587-EBC74AFDC5E2}"/>
          </ac:spMkLst>
        </pc:spChg>
        <pc:spChg chg="add del mod">
          <ac:chgData name="Matthieu De Mari" userId="dfb708c9-d8dc-439f-9a3b-c772bf4a311c" providerId="ADAL" clId="{0D23F490-5D47-41D5-8A73-E5867C7A9E8D}" dt="2023-07-13T07:58:08.418" v="11" actId="478"/>
          <ac:spMkLst>
            <pc:docMk/>
            <pc:sldMk cId="3181080637" sldId="353"/>
            <ac:spMk id="13" creationId="{60CDB802-F9F7-2A56-0334-3B4FA5BD69AA}"/>
          </ac:spMkLst>
        </pc:spChg>
        <pc:spChg chg="add del mod">
          <ac:chgData name="Matthieu De Mari" userId="dfb708c9-d8dc-439f-9a3b-c772bf4a311c" providerId="ADAL" clId="{0D23F490-5D47-41D5-8A73-E5867C7A9E8D}" dt="2023-07-13T07:58:10.746" v="13" actId="478"/>
          <ac:spMkLst>
            <pc:docMk/>
            <pc:sldMk cId="3181080637" sldId="353"/>
            <ac:spMk id="15" creationId="{2F08CB71-7D35-41BE-FE8A-2026AF9921AD}"/>
          </ac:spMkLst>
        </pc:spChg>
        <pc:spChg chg="add mod ord">
          <ac:chgData name="Matthieu De Mari" userId="dfb708c9-d8dc-439f-9a3b-c772bf4a311c" providerId="ADAL" clId="{0D23F490-5D47-41D5-8A73-E5867C7A9E8D}" dt="2023-07-13T07:58:39.178" v="82" actId="403"/>
          <ac:spMkLst>
            <pc:docMk/>
            <pc:sldMk cId="3181080637" sldId="353"/>
            <ac:spMk id="16" creationId="{DEEB5F1A-0717-78E2-111C-1E1D65E43195}"/>
          </ac:spMkLst>
        </pc:spChg>
        <pc:picChg chg="add mod">
          <ac:chgData name="Matthieu De Mari" userId="dfb708c9-d8dc-439f-9a3b-c772bf4a311c" providerId="ADAL" clId="{0D23F490-5D47-41D5-8A73-E5867C7A9E8D}" dt="2023-07-13T08:00:29.614" v="168" actId="14100"/>
          <ac:picMkLst>
            <pc:docMk/>
            <pc:sldMk cId="3181080637" sldId="353"/>
            <ac:picMk id="18" creationId="{B8A11371-0B8C-383D-50B2-304C0A152F0C}"/>
          </ac:picMkLst>
        </pc:picChg>
      </pc:sldChg>
      <pc:sldChg chg="addSp modSp add mod">
        <pc:chgData name="Matthieu De Mari" userId="dfb708c9-d8dc-439f-9a3b-c772bf4a311c" providerId="ADAL" clId="{0D23F490-5D47-41D5-8A73-E5867C7A9E8D}" dt="2023-07-13T08:00:46.130" v="174" actId="1076"/>
        <pc:sldMkLst>
          <pc:docMk/>
          <pc:sldMk cId="2077645789" sldId="354"/>
        </pc:sldMkLst>
        <pc:spChg chg="add mod">
          <ac:chgData name="Matthieu De Mari" userId="dfb708c9-d8dc-439f-9a3b-c772bf4a311c" providerId="ADAL" clId="{0D23F490-5D47-41D5-8A73-E5867C7A9E8D}" dt="2023-07-13T07:59:12.100" v="110" actId="1076"/>
          <ac:spMkLst>
            <pc:docMk/>
            <pc:sldMk cId="2077645789" sldId="354"/>
            <ac:spMk id="3" creationId="{B3C91EC4-6574-3684-5538-8B7E51FC746A}"/>
          </ac:spMkLst>
        </pc:spChg>
        <pc:spChg chg="add mod">
          <ac:chgData name="Matthieu De Mari" userId="dfb708c9-d8dc-439f-9a3b-c772bf4a311c" providerId="ADAL" clId="{0D23F490-5D47-41D5-8A73-E5867C7A9E8D}" dt="2023-07-13T08:00:37.841" v="171" actId="1076"/>
          <ac:spMkLst>
            <pc:docMk/>
            <pc:sldMk cId="2077645789" sldId="354"/>
            <ac:spMk id="4" creationId="{76D1EF0D-7873-CC4D-71F9-5F6A172BF823}"/>
          </ac:spMkLst>
        </pc:spChg>
        <pc:spChg chg="add mod">
          <ac:chgData name="Matthieu De Mari" userId="dfb708c9-d8dc-439f-9a3b-c772bf4a311c" providerId="ADAL" clId="{0D23F490-5D47-41D5-8A73-E5867C7A9E8D}" dt="2023-07-13T08:00:46.130" v="174" actId="1076"/>
          <ac:spMkLst>
            <pc:docMk/>
            <pc:sldMk cId="2077645789" sldId="354"/>
            <ac:spMk id="8" creationId="{D07FF34E-DD1F-2587-FEDD-A5D6FA557D5E}"/>
          </ac:spMkLst>
        </pc:spChg>
        <pc:picChg chg="add mod">
          <ac:chgData name="Matthieu De Mari" userId="dfb708c9-d8dc-439f-9a3b-c772bf4a311c" providerId="ADAL" clId="{0D23F490-5D47-41D5-8A73-E5867C7A9E8D}" dt="2023-07-13T08:00:31.216" v="169"/>
          <ac:picMkLst>
            <pc:docMk/>
            <pc:sldMk cId="2077645789" sldId="354"/>
            <ac:picMk id="9" creationId="{8C28B1D5-8499-C062-2F32-CC65CA41BB32}"/>
          </ac:picMkLst>
        </pc:picChg>
        <pc:cxnChg chg="add mod">
          <ac:chgData name="Matthieu De Mari" userId="dfb708c9-d8dc-439f-9a3b-c772bf4a311c" providerId="ADAL" clId="{0D23F490-5D47-41D5-8A73-E5867C7A9E8D}" dt="2023-07-13T07:59:35.943" v="117" actId="1076"/>
          <ac:cxnSpMkLst>
            <pc:docMk/>
            <pc:sldMk cId="2077645789" sldId="354"/>
            <ac:cxnSpMk id="6" creationId="{022EB6DE-C1EC-1BC5-A193-8AC00BFD12DD}"/>
          </ac:cxnSpMkLst>
        </pc:cxnChg>
        <pc:cxnChg chg="add mod">
          <ac:chgData name="Matthieu De Mari" userId="dfb708c9-d8dc-439f-9a3b-c772bf4a311c" providerId="ADAL" clId="{0D23F490-5D47-41D5-8A73-E5867C7A9E8D}" dt="2023-07-13T07:59:40.431" v="119" actId="1076"/>
          <ac:cxnSpMkLst>
            <pc:docMk/>
            <pc:sldMk cId="2077645789" sldId="354"/>
            <ac:cxnSpMk id="7" creationId="{9D379A05-C366-0610-ACF9-52A360F6B420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image" Target="../media/image2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35FDB7D3-C162-4362-B177-7F734B1DC447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Input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35FDB7D3-C162-4362-B177-7F734B1DC447}">
          <dgm:prSet phldrT="[Text]" custT="1"/>
          <dgm:spPr/>
          <dgm:t>
            <a:bodyPr/>
            <a:lstStyle/>
            <a:p>
              <a:r>
                <a:rPr lang="en-US" sz="2800" dirty="0"/>
                <a:t>Input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𝑥</a:t>
              </a:r>
              <a:endParaRPr lang="en-GB" sz="2800" dirty="0"/>
            </a:p>
          </dgm:t>
        </dgm:pt>
      </mc:Fallback>
    </mc:AlternateConten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14:m>
                <m:oMath xmlns:m="http://schemas.openxmlformats.org/officeDocument/2006/math">
                  <m:r>
                    <a:rPr lang="en-US" sz="2800" i="1" dirty="0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endParaRPr lang="en-GB" sz="2800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:r>
                <a:rPr lang="en-US" sz="2800" i="0" dirty="0">
                  <a:latin typeface="Cambria Math" panose="02040503050406030204" pitchFamily="18" charset="0"/>
                </a:rPr>
                <a:t>𝑓</a:t>
              </a:r>
              <a:endParaRPr lang="en-GB" sz="2800" dirty="0"/>
            </a:p>
            <a:p>
              <a:r>
                <a:rPr lang="en-US" sz="2800" b="0" i="0" dirty="0">
                  <a:latin typeface="Cambria Math" panose="02040503050406030204" pitchFamily="18" charset="0"/>
                </a:rPr>
                <a:t>𝑓</a:t>
              </a:r>
              <a:r>
                <a:rPr lang="en-GB" sz="2800" i="0" dirty="0">
                  <a:latin typeface="Cambria Math" panose="02040503050406030204" pitchFamily="18" charset="0"/>
                </a:rPr>
                <a:t>(𝑥) = 2𝑥</a:t>
              </a:r>
              <a:endParaRPr lang="en-GB" sz="2800" dirty="0"/>
            </a:p>
          </dgm:t>
        </dgm:pt>
      </mc:Fallback>
    </mc:AlternateConten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CE3D4E0F-B42A-4275-8DB2-CF35D86F89E4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Output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m:oMathPara>
              </a14:m>
              <a:endParaRPr lang="en-GB" sz="2800" dirty="0"/>
            </a:p>
          </dgm:t>
        </dgm:pt>
      </mc:Choice>
      <mc:Fallback xmlns="">
        <dgm:pt modelId="{CE3D4E0F-B42A-4275-8DB2-CF35D86F89E4}">
          <dgm:prSet phldrT="[Text]" custT="1"/>
          <dgm:spPr/>
          <dgm:t>
            <a:bodyPr/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𝑦</a:t>
              </a:r>
              <a:r>
                <a:rPr lang="en-US" sz="2800" b="0" i="0" dirty="0">
                  <a:latin typeface="Cambria Math" panose="02040503050406030204" pitchFamily="18" charset="0"/>
                </a:rPr>
                <a:t>=𝑓(𝑥)</a:t>
              </a:r>
              <a:endParaRPr lang="en-GB" sz="2800" dirty="0"/>
            </a:p>
          </dgm:t>
        </dgm:pt>
      </mc:Fallback>
    </mc:AlternateConten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FDB7D3-C162-4362-B177-7F734B1DC447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dgm:pt modelId="{17CA9541-F38B-4F15-897E-EE191603817C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dgm:pt modelId="{CE3D4E0F-B42A-4275-8DB2-CF35D86F89E4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284B7-454E-4195-9DD1-5FC4A2E2E746}">
      <dsp:nvSpPr>
        <dsp:cNvPr id="0" name=""/>
        <dsp:cNvSpPr/>
      </dsp:nvSpPr>
      <dsp:spPr>
        <a:xfrm>
          <a:off x="8091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61200" y="53109"/>
        <a:ext cx="2312292" cy="1707072"/>
      </dsp:txXfrm>
    </dsp:sp>
    <dsp:sp modelId="{D1315A62-1B95-45C2-8100-FF216543713C}">
      <dsp:nvSpPr>
        <dsp:cNvPr id="0" name=""/>
        <dsp:cNvSpPr/>
      </dsp:nvSpPr>
      <dsp:spPr>
        <a:xfrm>
          <a:off x="2668453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668453" y="726707"/>
        <a:ext cx="358907" cy="359874"/>
      </dsp:txXfrm>
    </dsp:sp>
    <dsp:sp modelId="{2B19C008-D776-4ED9-AB95-855B4E359094}">
      <dsp:nvSpPr>
        <dsp:cNvPr id="0" name=""/>
        <dsp:cNvSpPr/>
      </dsp:nvSpPr>
      <dsp:spPr>
        <a:xfrm>
          <a:off x="3394006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Goes through</a:t>
          </a:r>
          <a:br>
            <a:rPr lang="en-US" sz="2800" kern="1200" dirty="0"/>
          </a:br>
          <a:r>
            <a:rPr lang="en-US" sz="2800" kern="1200" dirty="0"/>
            <a:t>function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𝑓</m:t>
              </m:r>
            </m:oMath>
          </a14:m>
          <a:endParaRPr lang="en-GB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(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) = 2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3447115" y="53109"/>
        <a:ext cx="2312292" cy="1707072"/>
      </dsp:txXfrm>
    </dsp:sp>
    <dsp:sp modelId="{B0378A96-B0C0-4F5B-9A4D-CFD7508840B1}">
      <dsp:nvSpPr>
        <dsp:cNvPr id="0" name=""/>
        <dsp:cNvSpPr/>
      </dsp:nvSpPr>
      <dsp:spPr>
        <a:xfrm>
          <a:off x="6054367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6054367" y="726707"/>
        <a:ext cx="358907" cy="359874"/>
      </dsp:txXfrm>
    </dsp:sp>
    <dsp:sp modelId="{B87C651F-D61E-45D4-9204-B92B498BC6CE}">
      <dsp:nvSpPr>
        <dsp:cNvPr id="0" name=""/>
        <dsp:cNvSpPr/>
      </dsp:nvSpPr>
      <dsp:spPr>
        <a:xfrm>
          <a:off x="6779920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𝑦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=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800" b="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m:oMathPara>
          </a14:m>
          <a:endParaRPr lang="en-GB" sz="2800" kern="1200" dirty="0"/>
        </a:p>
      </dsp:txBody>
      <dsp:txXfrm>
        <a:off x="6833029" y="53109"/>
        <a:ext cx="2312292" cy="1707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3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irGU4MvVF174SaTk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ILP 2023 </a:t>
            </a:r>
            <a:r>
              <a:rPr lang="en-US" dirty="0"/>
              <a:t>– W1S3 &amp; W2S1</a:t>
            </a:r>
            <a:br>
              <a:rPr lang="en-US" dirty="0"/>
            </a:br>
            <a:r>
              <a:rPr lang="en-US" dirty="0"/>
              <a:t>None type, Boolean type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436C0-F9D2-4A9D-99A9-E171FDBB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b="1" dirty="0"/>
              <a:t>:</a:t>
            </a:r>
            <a:r>
              <a:rPr lang="en-US" dirty="0"/>
              <a:t> if variables have </a:t>
            </a:r>
            <a:r>
              <a:rPr lang="en-US" b="1" dirty="0"/>
              <a:t>different</a:t>
            </a:r>
            <a:r>
              <a:rPr lang="en-US" dirty="0"/>
              <a:t> </a:t>
            </a:r>
            <a:r>
              <a:rPr lang="en-US" b="1" dirty="0"/>
              <a:t>values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 on both sides!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but checking for </a:t>
            </a:r>
            <a:r>
              <a:rPr lang="en-US" b="1" dirty="0"/>
              <a:t>lower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11193-FE5B-4685-A34B-59D0931B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43755" r="69158" b="22694"/>
          <a:stretch/>
        </p:blipFill>
        <p:spPr>
          <a:xfrm>
            <a:off x="6335484" y="2719873"/>
            <a:ext cx="5764887" cy="29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 or equal numerical 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but checking for </a:t>
            </a:r>
            <a:r>
              <a:rPr lang="en-US" b="1" dirty="0"/>
              <a:t>lower or equal numerical 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E3B7C-13C9-43DF-883C-174D3FF76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8571" r="84770" b="34449"/>
          <a:stretch/>
        </p:blipFill>
        <p:spPr>
          <a:xfrm>
            <a:off x="7716416" y="0"/>
            <a:ext cx="2939144" cy="68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3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both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A431F-A942-4B9D-91DD-09DF14587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2245" r="83316" b="32490"/>
          <a:stretch/>
        </p:blipFill>
        <p:spPr>
          <a:xfrm>
            <a:off x="7109929" y="55208"/>
            <a:ext cx="3993503" cy="67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A8EED-6AD0-45FE-A708-0BF645347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34461" r="83718" b="30462"/>
          <a:stretch/>
        </p:blipFill>
        <p:spPr>
          <a:xfrm>
            <a:off x="7346461" y="95031"/>
            <a:ext cx="3665415" cy="66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AE3C75-FBD4-4D73-BA60-E9E5B051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08" y="2022984"/>
            <a:ext cx="5022362" cy="37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8B6278E1-F36A-476D-A0F5-CA292E73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169" y="4579815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</a:t>
            </a:r>
            <a:r>
              <a:rPr lang="en-US" b="1" dirty="0"/>
              <a:t>opposite value.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True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False</a:t>
            </a:r>
            <a:r>
              <a:rPr lang="en-US" sz="2800" b="1" dirty="0"/>
              <a:t>;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False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b="1" dirty="0"/>
              <a:t>.</a:t>
            </a:r>
            <a:endParaRPr lang="en-GB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E6043-12A2-46D7-97EB-214F0F647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1692" r="85000" b="35795"/>
          <a:stretch/>
        </p:blipFill>
        <p:spPr>
          <a:xfrm>
            <a:off x="8127999" y="2083533"/>
            <a:ext cx="3384062" cy="28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D428A-BA07-460E-B9BF-606CF8FA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46" y="1825625"/>
            <a:ext cx="118872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Let us practice a bit with a quick quiz on Booleans!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GB" sz="4800" dirty="0">
                <a:hlinkClick r:id="rId2"/>
              </a:rPr>
              <a:t>https://forms.gle/irGU4MvVF174SaTk9</a:t>
            </a:r>
            <a:endParaRPr lang="en-GB" sz="4800" dirty="0"/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523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25387" r="78036" b="47674"/>
          <a:stretch/>
        </p:blipFill>
        <p:spPr>
          <a:xfrm>
            <a:off x="2323323" y="1474235"/>
            <a:ext cx="7221894" cy="52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54127-F16C-40A4-8CED-F61CF201E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8513" r="79487" b="42154"/>
          <a:stretch/>
        </p:blipFill>
        <p:spPr>
          <a:xfrm>
            <a:off x="2852615" y="1595378"/>
            <a:ext cx="5814646" cy="52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Session3 – W1S3)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8419C-2052-4479-B571-5FA59EBE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5436" r="76731" b="53641"/>
          <a:stretch/>
        </p:blipFill>
        <p:spPr>
          <a:xfrm>
            <a:off x="1899139" y="1617785"/>
            <a:ext cx="8964246" cy="45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5787D-351B-48C3-BDFC-BA783D42E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29744" r="76539" b="52821"/>
          <a:stretch/>
        </p:blipFill>
        <p:spPr>
          <a:xfrm>
            <a:off x="2102338" y="2430583"/>
            <a:ext cx="8507646" cy="34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29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A5DEB-6B70-460E-845F-FC959CCE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8" t="47917" r="83087" b="21470"/>
          <a:stretch/>
        </p:blipFill>
        <p:spPr>
          <a:xfrm>
            <a:off x="7630885" y="1382207"/>
            <a:ext cx="3722915" cy="5288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70C24-273E-4429-A6EB-5EAE3E56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2" t="29744" r="76539" b="52821"/>
          <a:stretch/>
        </p:blipFill>
        <p:spPr>
          <a:xfrm>
            <a:off x="140677" y="2805723"/>
            <a:ext cx="66804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B1A3E-42C9-47D9-A188-1C075D749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41306" r="83393" b="25877"/>
          <a:stretch/>
        </p:blipFill>
        <p:spPr>
          <a:xfrm>
            <a:off x="7063273" y="108890"/>
            <a:ext cx="4105469" cy="66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43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r>
              <a:rPr lang="en-US" b="1" dirty="0"/>
              <a:t>Fun fact: </a:t>
            </a:r>
            <a:r>
              <a:rPr lang="en-US" dirty="0"/>
              <a:t>that is reason behind the on/off symbols.</a:t>
            </a:r>
          </a:p>
          <a:p>
            <a:endParaRPr lang="en-US" b="1" dirty="0"/>
          </a:p>
        </p:txBody>
      </p:sp>
      <p:pic>
        <p:nvPicPr>
          <p:cNvPr id="6" name="Picture 2" descr="Which is on and which is off in the I/O switches? - Quora">
            <a:extLst>
              <a:ext uri="{FF2B5EF4-FFF2-40B4-BE49-F238E27FC236}">
                <a16:creationId xmlns:a16="http://schemas.microsoft.com/office/drawing/2014/main" id="{86F29D66-4701-4D3D-B59F-4C2536F2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05" y="365125"/>
            <a:ext cx="47625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57C9-6245-4970-959D-15A663608A14}"/>
              </a:ext>
            </a:extLst>
          </p:cNvPr>
          <p:cNvSpPr txBox="1"/>
          <p:nvPr/>
        </p:nvSpPr>
        <p:spPr>
          <a:xfrm>
            <a:off x="7229231" y="5181600"/>
            <a:ext cx="423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On/True/1</a:t>
            </a:r>
          </a:p>
          <a:p>
            <a:pPr algn="ctr"/>
            <a:r>
              <a:rPr lang="en-US" sz="3600" b="1" dirty="0"/>
              <a:t>Off/False/0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588923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Int/Float -&gt; Bool: </a:t>
            </a:r>
            <a:r>
              <a:rPr lang="en-US" dirty="0"/>
              <a:t>You can convert an int/float number into a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Any non-zero numerical value becomes </a:t>
            </a:r>
            <a:r>
              <a:rPr lang="en-US" b="1" dirty="0">
                <a:solidFill>
                  <a:srgbClr val="00B050"/>
                </a:solidFill>
              </a:rPr>
              <a:t>True.</a:t>
            </a:r>
            <a:endParaRPr lang="en-US" b="1" dirty="0"/>
          </a:p>
          <a:p>
            <a:r>
              <a:rPr lang="en-US" dirty="0"/>
              <a:t>A zero numerical value becomes </a:t>
            </a:r>
            <a:r>
              <a:rPr lang="en-US" b="1" dirty="0">
                <a:solidFill>
                  <a:srgbClr val="00B050"/>
                </a:solidFill>
              </a:rPr>
              <a:t>False.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19032-9001-426F-B773-D4762CC24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1" t="33469" r="85383" b="44000"/>
          <a:stretch/>
        </p:blipFill>
        <p:spPr>
          <a:xfrm>
            <a:off x="7294985" y="189945"/>
            <a:ext cx="4058815" cy="66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924F-E9FF-47B1-AC96-4BA1A97E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Guess the number game!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9AE68-AC7D-491B-8C78-19F8E148D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Let us play a bit with the concepts, with a first activity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/>
              <a:t>You can find it in the notebook</a:t>
            </a:r>
            <a:br>
              <a:rPr lang="en-US" sz="3600" dirty="0"/>
            </a:br>
            <a:r>
              <a:rPr lang="en-US" sz="3600" b="1" dirty="0"/>
              <a:t>Activity 1 - Guess the number </a:t>
            </a:r>
            <a:r>
              <a:rPr lang="en-US" sz="3600" b="1" dirty="0" err="1"/>
              <a:t>game.ipynb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8145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In mathematics, we often like to define </a:t>
                </a:r>
                <a:r>
                  <a:rPr lang="en-US" b="1" dirty="0"/>
                  <a:t>functions</a:t>
                </a:r>
                <a:r>
                  <a:rPr lang="en-US" dirty="0"/>
                  <a:t>, in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The same can be done in Python, by creating a function.</a:t>
                </a:r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129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Definition (Python functions):</a:t>
            </a:r>
            <a:br>
              <a:rPr lang="en-US" b="1" dirty="0"/>
            </a:br>
            <a:r>
              <a:rPr lang="en-US" dirty="0"/>
              <a:t>A Python </a:t>
            </a:r>
            <a:r>
              <a:rPr lang="en-US" b="1" dirty="0"/>
              <a:t>function</a:t>
            </a:r>
            <a:r>
              <a:rPr lang="en-US" dirty="0"/>
              <a:t> is a block of code which only runs when it is </a:t>
            </a:r>
            <a:r>
              <a:rPr lang="en-US" b="1" dirty="0"/>
              <a:t>called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can </a:t>
            </a:r>
            <a:r>
              <a:rPr lang="en-US" b="1" dirty="0"/>
              <a:t>pass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 known as </a:t>
            </a:r>
            <a:r>
              <a:rPr lang="en-US" b="1" dirty="0"/>
              <a:t>parameters </a:t>
            </a:r>
            <a:r>
              <a:rPr lang="en-US" dirty="0"/>
              <a:t>or</a:t>
            </a:r>
            <a:r>
              <a:rPr lang="en-US" b="1" dirty="0"/>
              <a:t> input values</a:t>
            </a:r>
            <a:r>
              <a:rPr lang="en-US" dirty="0"/>
              <a:t>, into a function.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function can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as a </a:t>
            </a:r>
            <a:r>
              <a:rPr lang="en-US" b="1" dirty="0"/>
              <a:t>result </a:t>
            </a:r>
            <a:r>
              <a:rPr lang="en-US" dirty="0"/>
              <a:t>or</a:t>
            </a:r>
            <a:r>
              <a:rPr lang="en-US" b="1" dirty="0"/>
              <a:t> output values</a:t>
            </a:r>
            <a:r>
              <a:rPr lang="en-US" dirty="0"/>
              <a:t>.</a:t>
            </a:r>
          </a:p>
          <a:p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D45AD-4337-4EF8-87D1-A09B2943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21469" r="85765" b="62123"/>
          <a:stretch/>
        </p:blipFill>
        <p:spPr>
          <a:xfrm>
            <a:off x="8072892" y="2209556"/>
            <a:ext cx="2668557" cy="33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8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parentheses</a:t>
            </a:r>
            <a:r>
              <a:rPr lang="en-US" dirty="0"/>
              <a:t>, after the function’s name, type </a:t>
            </a:r>
            <a:r>
              <a:rPr lang="en-US" b="1" dirty="0"/>
              <a:t>input</a:t>
            </a:r>
            <a:r>
              <a:rPr lang="en-US" dirty="0"/>
              <a:t> </a:t>
            </a:r>
            <a:r>
              <a:rPr lang="en-US" b="1" dirty="0"/>
              <a:t>values/parameters</a:t>
            </a:r>
            <a:r>
              <a:rPr lang="en-US" dirty="0"/>
              <a:t>.</a:t>
            </a:r>
          </a:p>
          <a:p>
            <a:r>
              <a:rPr lang="en-US" dirty="0"/>
              <a:t>You may have multiple inputs, separated with commas.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19966-49CC-4DC1-A5A1-2EB244430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  <a:p>
            <a:r>
              <a:rPr lang="en-US" b="1" dirty="0"/>
              <a:t>Note:</a:t>
            </a:r>
            <a:r>
              <a:rPr lang="en-US" dirty="0"/>
              <a:t> Your function may also not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anything (that is the case for the </a:t>
            </a:r>
            <a:r>
              <a:rPr lang="en-US" b="1" dirty="0">
                <a:solidFill>
                  <a:srgbClr val="00B050"/>
                </a:solidFill>
              </a:rPr>
              <a:t>print() </a:t>
            </a:r>
            <a:r>
              <a:rPr lang="en-US" dirty="0"/>
              <a:t>function!)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BF5C6-8A7A-45E6-9EC4-0E69F04B0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37744" r="82821" b="29026"/>
          <a:stretch/>
        </p:blipFill>
        <p:spPr>
          <a:xfrm>
            <a:off x="7956062" y="1411917"/>
            <a:ext cx="3540369" cy="52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9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64740"/>
          <a:stretch/>
        </p:blipFill>
        <p:spPr>
          <a:xfrm>
            <a:off x="6611816" y="2743199"/>
            <a:ext cx="5411716" cy="7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6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  <a:p>
            <a:r>
              <a:rPr lang="en-US" b="1" dirty="0"/>
              <a:t>Important note: </a:t>
            </a:r>
            <a:r>
              <a:rPr lang="en-US" dirty="0"/>
              <a:t>once a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is reached and executed, the function closes and will not execute anything else.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51795"/>
          <a:stretch/>
        </p:blipFill>
        <p:spPr>
          <a:xfrm>
            <a:off x="6611816" y="2743199"/>
            <a:ext cx="5411716" cy="25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8" name="Picture 7" descr="A picture containing light, table, white, colorful&#10;&#10;Description automatically generated">
            <a:extLst>
              <a:ext uri="{FF2B5EF4-FFF2-40B4-BE49-F238E27FC236}">
                <a16:creationId xmlns:a16="http://schemas.microsoft.com/office/drawing/2014/main" id="{88D0E2D3-4FAB-4EE3-AADA-8D37EDB6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69" y="1762771"/>
            <a:ext cx="5631022" cy="35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00433-8D02-45A6-8FBE-EA47F80CC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a single function,</a:t>
            </a:r>
          </a:p>
          <a:p>
            <a:r>
              <a:rPr lang="en-US" dirty="0"/>
              <a:t>which computes the distance at which an angry bird will be landing,</a:t>
            </a:r>
          </a:p>
          <a:p>
            <a:r>
              <a:rPr lang="en-US" dirty="0"/>
              <a:t>depending on a given initial angle,</a:t>
            </a:r>
          </a:p>
          <a:p>
            <a:r>
              <a:rPr lang="en-US" dirty="0"/>
              <a:t>and an initial speed.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467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Critical importance: </a:t>
            </a:r>
            <a:r>
              <a:rPr lang="en-US" dirty="0"/>
              <a:t>variables</a:t>
            </a:r>
            <a:r>
              <a:rPr lang="en-US" b="1" dirty="0"/>
              <a:t> </a:t>
            </a:r>
            <a:r>
              <a:rPr lang="en-US" dirty="0"/>
              <a:t>defined </a:t>
            </a:r>
            <a:r>
              <a:rPr lang="en-US" b="1" dirty="0"/>
              <a:t>inside</a:t>
            </a:r>
            <a:r>
              <a:rPr lang="en-US" dirty="0"/>
              <a:t> the function are stored in memory while the function runs, but are cleared once the end of the function is reached. </a:t>
            </a:r>
            <a:r>
              <a:rPr lang="en-US" b="1" dirty="0"/>
              <a:t>If you need to access a variable defined inside a function, it needs to be explicitly returned.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CA73A-50A0-4951-8005-977E91956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8" t="47450" r="69423" b="21231"/>
          <a:stretch/>
        </p:blipFill>
        <p:spPr>
          <a:xfrm>
            <a:off x="2624499" y="3562106"/>
            <a:ext cx="6407534" cy="3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8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Global variables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my_function</a:t>
            </a:r>
            <a:r>
              <a:rPr lang="en-US" dirty="0">
                <a:solidFill>
                  <a:schemeClr val="bg1"/>
                </a:solidFill>
              </a:rPr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395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821252" y="255978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13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  <a:p>
            <a:r>
              <a:rPr lang="en-US" dirty="0"/>
              <a:t>You will see me use it in some activities to “hint” on some variables or functions you should be using.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65963-7AD0-4BB8-BB10-B00ACCA49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1" t="55608" r="68776" b="18286"/>
          <a:stretch/>
        </p:blipFill>
        <p:spPr>
          <a:xfrm>
            <a:off x="6113108" y="3970176"/>
            <a:ext cx="5949352" cy="26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0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18247" y="4766068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6576A9D-BFFA-42FD-911F-4B6F3AA230CC}"/>
              </a:ext>
            </a:extLst>
          </p:cNvPr>
          <p:cNvSpPr/>
          <p:nvPr/>
        </p:nvSpPr>
        <p:spPr>
          <a:xfrm>
            <a:off x="8191561" y="2918041"/>
            <a:ext cx="515815" cy="13286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938-90E0-4D96-BAD6-531A311AEFCD}"/>
              </a:ext>
            </a:extLst>
          </p:cNvPr>
          <p:cNvSpPr txBox="1"/>
          <p:nvPr/>
        </p:nvSpPr>
        <p:spPr>
          <a:xfrm>
            <a:off x="9038308" y="3429000"/>
            <a:ext cx="218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IGNORED FOR NOW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00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20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33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/>
              <a:t>my_function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453928" y="3006726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8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00820" y="3429000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74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11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US" b="1" strike="sngStrike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strike="sngStrike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/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54890-1EF1-179C-CDF1-9FE91C8B83E8}"/>
              </a:ext>
            </a:extLst>
          </p:cNvPr>
          <p:cNvSpPr/>
          <p:nvPr/>
        </p:nvSpPr>
        <p:spPr>
          <a:xfrm>
            <a:off x="588840" y="3429000"/>
            <a:ext cx="5345723" cy="11304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Before ending the function, Python will clear all the variables related to this function to save space.</a:t>
            </a:r>
            <a:endParaRPr lang="en-GB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028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strike="sngStrike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08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510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9</a:t>
            </a:r>
            <a:r>
              <a:rPr lang="en-US" dirty="0"/>
              <a:t> print(y) </a:t>
            </a:r>
            <a:r>
              <a:rPr lang="en-US" i="1" dirty="0">
                <a:solidFill>
                  <a:schemeClr val="accent1"/>
                </a:solidFill>
              </a:rPr>
              <a:t># No longer exists! Error!</a:t>
            </a:r>
            <a:endParaRPr lang="en-GB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47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C9BD4-D45C-4913-AE3F-678C043BA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 err="1"/>
              <a:t>boolean</a:t>
            </a:r>
            <a:r>
              <a:rPr lang="en-US" b="1" dirty="0"/>
              <a:t> type):</a:t>
            </a:r>
            <a:r>
              <a:rPr lang="en-US" dirty="0"/>
              <a:t> The </a:t>
            </a:r>
            <a:r>
              <a:rPr lang="en-US" dirty="0" err="1"/>
              <a:t>boolean</a:t>
            </a:r>
            <a:r>
              <a:rPr lang="en-US" dirty="0"/>
              <a:t> (bool) type is an essential type in programming.</a:t>
            </a:r>
            <a:br>
              <a:rPr lang="en-US" dirty="0"/>
            </a:br>
            <a:r>
              <a:rPr lang="en-US" dirty="0"/>
              <a:t>It is used </a:t>
            </a:r>
            <a:r>
              <a:rPr lang="en-US" b="1" dirty="0"/>
              <a:t>to check if a condition is satisfied</a:t>
            </a:r>
            <a:r>
              <a:rPr lang="en-US" dirty="0"/>
              <a:t> or not.</a:t>
            </a:r>
          </a:p>
          <a:p>
            <a:endParaRPr lang="en-US" dirty="0"/>
          </a:p>
          <a:p>
            <a:r>
              <a:rPr lang="en-US" dirty="0"/>
              <a:t>It can only take two values: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True, </a:t>
            </a:r>
            <a:r>
              <a:rPr lang="en-US" sz="2800" dirty="0"/>
              <a:t>if the condition is satisfied;</a:t>
            </a:r>
          </a:p>
          <a:p>
            <a:pPr lvl="1"/>
            <a:r>
              <a:rPr lang="en-US" sz="2800" dirty="0"/>
              <a:t>or </a:t>
            </a:r>
            <a:r>
              <a:rPr lang="en-US" sz="2800" b="1" dirty="0">
                <a:solidFill>
                  <a:srgbClr val="00B050"/>
                </a:solidFill>
              </a:rPr>
              <a:t>False, </a:t>
            </a:r>
            <a:r>
              <a:rPr lang="en-US" sz="2800" dirty="0"/>
              <a:t>otherwise.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C3E40-B121-450F-B6EF-A07A2B8A8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3469" r="83852" b="46449"/>
          <a:stretch/>
        </p:blipFill>
        <p:spPr>
          <a:xfrm>
            <a:off x="6876661" y="1004530"/>
            <a:ext cx="4766388" cy="50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8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EB5F1A-0717-78E2-111C-1E1D65E43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In other words…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6000" dirty="0"/>
              <a:t>What happens in Vegas,</a:t>
            </a:r>
          </a:p>
          <a:p>
            <a:pPr marL="0" indent="0" algn="ctr">
              <a:buNone/>
            </a:pPr>
            <a:r>
              <a:rPr lang="en-GB" sz="6000" dirty="0"/>
              <a:t>Stays in Vegas.</a:t>
            </a:r>
            <a:endParaRPr lang="en-SG" sz="6000" dirty="0"/>
          </a:p>
        </p:txBody>
      </p:sp>
      <p:pic>
        <p:nvPicPr>
          <p:cNvPr id="18" name="Picture 17" descr="A sign with a star and text with Welcome to Fabulous Las Vegas sign in the background&#10;&#10;Description automatically generated">
            <a:extLst>
              <a:ext uri="{FF2B5EF4-FFF2-40B4-BE49-F238E27FC236}">
                <a16:creationId xmlns:a16="http://schemas.microsoft.com/office/drawing/2014/main" id="{B8A11371-0B8C-383D-50B2-304C0A152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6" y="4404136"/>
            <a:ext cx="3038166" cy="208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0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EB5F1A-0717-78E2-111C-1E1D65E43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In other words…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6000" dirty="0"/>
              <a:t>What happens in Vegas,</a:t>
            </a:r>
          </a:p>
          <a:p>
            <a:pPr marL="0" indent="0" algn="ctr">
              <a:buNone/>
            </a:pPr>
            <a:r>
              <a:rPr lang="en-GB" sz="6000" dirty="0"/>
              <a:t>Stays in Vegas.</a:t>
            </a:r>
            <a:endParaRPr lang="en-SG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91EC4-6574-3684-5538-8B7E51FC746A}"/>
              </a:ext>
            </a:extLst>
          </p:cNvPr>
          <p:cNvSpPr txBox="1"/>
          <p:nvPr/>
        </p:nvSpPr>
        <p:spPr>
          <a:xfrm rot="21111395">
            <a:off x="8170606" y="2428568"/>
            <a:ext cx="252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the function</a:t>
            </a:r>
            <a:endParaRPr lang="en-SG" sz="36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1EF0D-7873-CC4D-71F9-5F6A172BF823}"/>
              </a:ext>
            </a:extLst>
          </p:cNvPr>
          <p:cNvSpPr txBox="1"/>
          <p:nvPr/>
        </p:nvSpPr>
        <p:spPr>
          <a:xfrm rot="21111395">
            <a:off x="6129037" y="4446816"/>
            <a:ext cx="252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the function</a:t>
            </a:r>
            <a:endParaRPr lang="en-SG" sz="36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2EB6DE-C1EC-1BC5-A193-8AC00BFD12DD}"/>
              </a:ext>
            </a:extLst>
          </p:cNvPr>
          <p:cNvCxnSpPr/>
          <p:nvPr/>
        </p:nvCxnSpPr>
        <p:spPr>
          <a:xfrm>
            <a:off x="7747817" y="3329268"/>
            <a:ext cx="1917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379A05-C366-0610-ACF9-52A360F6B420}"/>
              </a:ext>
            </a:extLst>
          </p:cNvPr>
          <p:cNvCxnSpPr/>
          <p:nvPr/>
        </p:nvCxnSpPr>
        <p:spPr>
          <a:xfrm>
            <a:off x="6297559" y="4261991"/>
            <a:ext cx="1917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7FF34E-DD1F-2587-FEDD-A5D6FA557D5E}"/>
              </a:ext>
            </a:extLst>
          </p:cNvPr>
          <p:cNvSpPr txBox="1"/>
          <p:nvPr/>
        </p:nvSpPr>
        <p:spPr>
          <a:xfrm>
            <a:off x="2698958" y="5363810"/>
            <a:ext cx="61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(unless it is explicitly returned)</a:t>
            </a:r>
            <a:endParaRPr lang="en-SG" sz="3600" b="1" dirty="0">
              <a:solidFill>
                <a:srgbClr val="FF0000"/>
              </a:solidFill>
            </a:endParaRPr>
          </a:p>
        </p:txBody>
      </p:sp>
      <p:pic>
        <p:nvPicPr>
          <p:cNvPr id="9" name="Picture 8" descr="A sign with a star and text with Welcome to Fabulous Las Vegas sign in the background&#10;&#10;Description automatically generated">
            <a:extLst>
              <a:ext uri="{FF2B5EF4-FFF2-40B4-BE49-F238E27FC236}">
                <a16:creationId xmlns:a16="http://schemas.microsoft.com/office/drawing/2014/main" id="{8C28B1D5-8499-C062-2F32-CC65CA41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6" y="4404136"/>
            <a:ext cx="3038166" cy="208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5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56517"/>
            <a:ext cx="5181600" cy="4315927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#5: use functions to avoid repetitions of code</a:t>
            </a:r>
          </a:p>
          <a:p>
            <a:pPr marL="0" indent="0">
              <a:buNone/>
            </a:pPr>
            <a:r>
              <a:rPr lang="en-US" sz="2400" dirty="0"/>
              <a:t>Find yourself </a:t>
            </a:r>
            <a:r>
              <a:rPr lang="en-US" sz="2400" b="1" dirty="0"/>
              <a:t>copy-pasting blocks of code, and only changing a few values in this block of code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r>
              <a:rPr lang="en-US" sz="2400" dirty="0"/>
              <a:t>Then, you probably need a </a:t>
            </a:r>
            <a:r>
              <a:rPr lang="en-US" sz="2400" b="1" dirty="0"/>
              <a:t>function</a:t>
            </a:r>
            <a:r>
              <a:rPr lang="en-US" sz="2400" dirty="0"/>
              <a:t> of some sort, which is called multiple times.</a:t>
            </a:r>
          </a:p>
          <a:p>
            <a:pPr marL="0" indent="0">
              <a:buNone/>
            </a:pPr>
            <a:r>
              <a:rPr lang="en-US" sz="2400" dirty="0"/>
              <a:t>Functions makes your coding </a:t>
            </a:r>
            <a:r>
              <a:rPr lang="en-US" sz="2400" b="1" dirty="0"/>
              <a:t>modular</a:t>
            </a:r>
            <a:r>
              <a:rPr lang="en-US" sz="2400" dirty="0"/>
              <a:t>, </a:t>
            </a:r>
            <a:r>
              <a:rPr lang="en-US" sz="2400" b="1" dirty="0"/>
              <a:t>easier</a:t>
            </a:r>
            <a:r>
              <a:rPr lang="en-US" sz="2400" dirty="0"/>
              <a:t>, and your code will look a lot more professional.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1C40-0FE4-4C9E-90EB-3E7D49C1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#5: 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ABD7-3743-4C25-8DF9-03B981E8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1" t="45539" r="60897" b="21230"/>
          <a:stretch/>
        </p:blipFill>
        <p:spPr>
          <a:xfrm>
            <a:off x="246185" y="2128835"/>
            <a:ext cx="11699630" cy="42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64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8415" cy="1325563"/>
          </a:xfrm>
        </p:spPr>
        <p:txBody>
          <a:bodyPr/>
          <a:lstStyle/>
          <a:p>
            <a:r>
              <a:rPr lang="en-US" dirty="0"/>
              <a:t>Subfunctions and calling them in other functions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56618C-8DBF-46DB-8DFC-34F8EB27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find useful to </a:t>
            </a:r>
            <a:r>
              <a:rPr lang="en-US" b="1" dirty="0"/>
              <a:t>define several functions and call them inside other functions</a:t>
            </a:r>
            <a:r>
              <a:rPr lang="en-US" dirty="0"/>
              <a:t>. Again, this makes the code more modular, professional and readable.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161AA-391F-4D31-A3A7-86A24FD91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7714" r="59745" b="8490"/>
          <a:stretch/>
        </p:blipFill>
        <p:spPr>
          <a:xfrm>
            <a:off x="1140566" y="3242903"/>
            <a:ext cx="10105772" cy="35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14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8190523" y="1690688"/>
            <a:ext cx="3266831" cy="4876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6362726" y="3720325"/>
            <a:ext cx="408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avg_grade</a:t>
            </a:r>
            <a:r>
              <a:rPr lang="en-US" sz="2800" b="1" dirty="0">
                <a:solidFill>
                  <a:schemeClr val="bg1"/>
                </a:solidFill>
              </a:rPr>
              <a:t>() function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to design a function and/or several subfunctions, you might find it useful to draw a </a:t>
            </a:r>
            <a:r>
              <a:rPr lang="en-US" b="1" dirty="0"/>
              <a:t>functional diagram</a:t>
            </a:r>
            <a:r>
              <a:rPr lang="en-US" dirty="0"/>
              <a:t>.</a:t>
            </a:r>
          </a:p>
          <a:p>
            <a:r>
              <a:rPr lang="en-US" dirty="0"/>
              <a:t>See the one on the right, for the </a:t>
            </a:r>
            <a:r>
              <a:rPr lang="en-US" dirty="0" err="1"/>
              <a:t>avg_grade</a:t>
            </a:r>
            <a:r>
              <a:rPr lang="en-US" dirty="0"/>
              <a:t>() functions and its subfunctions.</a:t>
            </a:r>
          </a:p>
          <a:p>
            <a:endParaRPr lang="en-US" dirty="0"/>
          </a:p>
          <a:p>
            <a:r>
              <a:rPr lang="en-US" dirty="0"/>
              <a:t>A bit overkill right now, but….</a:t>
            </a:r>
          </a:p>
          <a:p>
            <a:r>
              <a:rPr lang="en-US" dirty="0"/>
              <a:t>When your code becomes heavier, breaking it down into well-chosen subfunctions, and keeping track of these functions will become essential.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78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2332"/>
            <a:ext cx="5181600" cy="316877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#6: one main function to rule them all!</a:t>
            </a:r>
          </a:p>
          <a:p>
            <a:pPr marL="0" indent="0">
              <a:buNone/>
            </a:pPr>
            <a:r>
              <a:rPr lang="en-US" sz="2400" dirty="0"/>
              <a:t>You may have defined several </a:t>
            </a:r>
            <a:r>
              <a:rPr lang="en-US" sz="2400" b="1" dirty="0"/>
              <a:t>subfunctions</a:t>
            </a:r>
            <a:r>
              <a:rPr lang="en-US" sz="2400" dirty="0"/>
              <a:t> and have designed a nice </a:t>
            </a:r>
            <a:r>
              <a:rPr lang="en-US" sz="2400" b="1" dirty="0"/>
              <a:t>modular</a:t>
            </a:r>
            <a:r>
              <a:rPr lang="en-US" sz="2400" dirty="0"/>
              <a:t> code.</a:t>
            </a:r>
          </a:p>
          <a:p>
            <a:pPr marL="0" indent="0">
              <a:buNone/>
            </a:pPr>
            <a:r>
              <a:rPr lang="en-US" sz="2400" dirty="0"/>
              <a:t>Now is the time to define a </a:t>
            </a:r>
            <a:r>
              <a:rPr lang="en-US" sz="2400" b="1" dirty="0">
                <a:solidFill>
                  <a:srgbClr val="00B050"/>
                </a:solidFill>
              </a:rPr>
              <a:t>main </a:t>
            </a:r>
            <a:r>
              <a:rPr lang="en-US" sz="2400" b="1" dirty="0"/>
              <a:t>function</a:t>
            </a:r>
            <a:r>
              <a:rPr lang="en-US" sz="2400" dirty="0"/>
              <a:t> that runs all of these functions at once. We often like to call it </a:t>
            </a:r>
            <a:r>
              <a:rPr lang="en-US" sz="2400" b="1" dirty="0">
                <a:solidFill>
                  <a:srgbClr val="00B050"/>
                </a:solidFill>
              </a:rPr>
              <a:t>main()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7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9" name="Picture 8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A99166A-039E-4EAE-9B4A-4DAC75F1C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0197"/>
          <a:stretch/>
        </p:blipFill>
        <p:spPr>
          <a:xfrm>
            <a:off x="7014443" y="1898040"/>
            <a:ext cx="4480034" cy="42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3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8C92-01D5-478E-9759-36A17811B1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several functions:</a:t>
            </a:r>
          </a:p>
          <a:p>
            <a:r>
              <a:rPr lang="en-US" dirty="0"/>
              <a:t>To collect user’s inputs on rows and columns indexes</a:t>
            </a:r>
          </a:p>
          <a:p>
            <a:r>
              <a:rPr lang="en-US" dirty="0"/>
              <a:t>To check and print if the square is black or white.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Later on, you should assemble them in a nice main() function!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64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C96B2-DD43-4D32-9993-7D5AADDE8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4041" r="84694" b="27591"/>
          <a:stretch/>
        </p:blipFill>
        <p:spPr>
          <a:xfrm>
            <a:off x="7892143" y="1931436"/>
            <a:ext cx="3461657" cy="39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7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Hint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Hint: </a:t>
            </a:r>
            <a:r>
              <a:rPr lang="en-US" dirty="0"/>
              <a:t>what do I get if I sum the row and column indexes for all squares?</a:t>
            </a:r>
          </a:p>
          <a:p>
            <a:endParaRPr lang="en-US" dirty="0"/>
          </a:p>
          <a:p>
            <a:r>
              <a:rPr lang="en-US" dirty="0"/>
              <a:t>Do you recognize a pattern?</a:t>
            </a:r>
            <a:endParaRPr lang="en-GB" dirty="0"/>
          </a:p>
        </p:txBody>
      </p:sp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FEC5B8E0-8F7B-4BEB-9AA8-48C153578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r="21066"/>
          <a:stretch/>
        </p:blipFill>
        <p:spPr>
          <a:xfrm>
            <a:off x="6172202" y="895739"/>
            <a:ext cx="5690118" cy="55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7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Activity 4: Is this triangle rectangular?</a:t>
            </a:r>
          </a:p>
          <a:p>
            <a:pPr marL="0" indent="0">
              <a:buNone/>
            </a:pPr>
            <a:r>
              <a:rPr lang="en-US" dirty="0"/>
              <a:t>Consider a triangle with three lengths values a, b, and c (with c being the largest of all three values).</a:t>
            </a:r>
          </a:p>
          <a:p>
            <a:pPr marL="0" indent="0">
              <a:buNone/>
            </a:pPr>
            <a:r>
              <a:rPr lang="en-US" dirty="0"/>
              <a:t>Write a function, which receives all three values and returns a Boolean, with value:</a:t>
            </a:r>
          </a:p>
          <a:p>
            <a:r>
              <a:rPr lang="en-US" dirty="0"/>
              <a:t>True, if the triangle is rectangular.</a:t>
            </a:r>
          </a:p>
          <a:p>
            <a:r>
              <a:rPr lang="en-US" dirty="0"/>
              <a:t>False otherwise.</a:t>
            </a:r>
          </a:p>
          <a:p>
            <a:pPr marL="0" indent="0">
              <a:buNone/>
            </a:pPr>
            <a:r>
              <a:rPr lang="en-US" dirty="0"/>
              <a:t>The function should return False, if the values a, b and c passed are such that c is not the largest of all three values.</a:t>
            </a:r>
          </a:p>
        </p:txBody>
      </p:sp>
    </p:spTree>
    <p:extLst>
      <p:ext uri="{BB962C8B-B14F-4D97-AF65-F5344CB8AC3E}">
        <p14:creationId xmlns:p14="http://schemas.microsoft.com/office/powerpoint/2010/main" val="3082604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Activity 5: Distance to Point of Interest, flat earth version</a:t>
                </a:r>
              </a:p>
              <a:p>
                <a:pPr marL="0" indent="0">
                  <a:buNone/>
                </a:pPr>
                <a:r>
                  <a:rPr lang="en-US" dirty="0"/>
                  <a:t>In several video games, you can track the position of a point of interest and display the distance between the current player's position, defined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and the point of interest (</a:t>
                </a:r>
                <a:r>
                  <a:rPr lang="en-US" dirty="0" err="1"/>
                  <a:t>PoI</a:t>
                </a:r>
                <a:r>
                  <a:rPr lang="en-US" dirty="0"/>
                  <a:t>) located at the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function </a:t>
                </a:r>
                <a:r>
                  <a:rPr lang="en-US" dirty="0" err="1"/>
                  <a:t>distance_to_poi</a:t>
                </a:r>
                <a:r>
                  <a:rPr lang="en-US" dirty="0"/>
                  <a:t>() which receives 4 input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returns the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 meters, between the player's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PoI</a:t>
                </a:r>
                <a:r>
                  <a:rPr lang="en-US" dirty="0"/>
                  <a:t>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283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6: Distance to Point of Interest, spherical earth version</a:t>
            </a:r>
          </a:p>
          <a:p>
            <a:pPr marL="0" indent="0">
              <a:buNone/>
            </a:pPr>
            <a:r>
              <a:rPr lang="en-US" dirty="0"/>
              <a:t>Same as Activity 5, but we now consider that the map model is no longer flat, but spherical.</a:t>
            </a:r>
          </a:p>
          <a:p>
            <a:pPr marL="0" indent="0">
              <a:buNone/>
            </a:pPr>
            <a:r>
              <a:rPr lang="en-US" dirty="0"/>
              <a:t>Instead of (</a:t>
            </a:r>
            <a:r>
              <a:rPr lang="en-US" dirty="0" err="1"/>
              <a:t>x,y</a:t>
            </a:r>
            <a:r>
              <a:rPr lang="en-US" dirty="0"/>
              <a:t>) coordinates, we will use latitude and longitude coordinates.</a:t>
            </a:r>
          </a:p>
          <a:p>
            <a:pPr marL="0" indent="0">
              <a:buNone/>
            </a:pPr>
            <a:r>
              <a:rPr lang="en-US" dirty="0"/>
              <a:t>The formula for computing the distance changes, into something slightly more difficult, which will require to import a few functions from the </a:t>
            </a:r>
            <a:r>
              <a:rPr lang="en-US" dirty="0" err="1"/>
              <a:t>numpy</a:t>
            </a:r>
            <a:r>
              <a:rPr lang="en-US" dirty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31295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A987-0BAD-4F2C-A241-4107E5EB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7112-4669-415F-AB86-B18D5E75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7: Guess the card game</a:t>
            </a:r>
          </a:p>
          <a:p>
            <a:pPr marL="0" indent="0">
              <a:buNone/>
            </a:pPr>
            <a:r>
              <a:rPr lang="en-US" dirty="0"/>
              <a:t>Same as Activity 1 (guess the number), but we now consider that the player must guess a card (color and values) instead of just a number.</a:t>
            </a:r>
          </a:p>
          <a:p>
            <a:pPr marL="0" indent="0">
              <a:buNone/>
            </a:pPr>
            <a:r>
              <a:rPr lang="en-US" dirty="0"/>
              <a:t>You will have to write a few subfunctions and a main() function.</a:t>
            </a:r>
          </a:p>
        </p:txBody>
      </p:sp>
    </p:spTree>
    <p:extLst>
      <p:ext uri="{BB962C8B-B14F-4D97-AF65-F5344CB8AC3E}">
        <p14:creationId xmlns:p14="http://schemas.microsoft.com/office/powerpoint/2010/main" val="271078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B748F-3CA7-49A3-B13C-2D0EC95C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br>
              <a:rPr lang="en-GB" dirty="0"/>
            </a:br>
            <a:r>
              <a:rPr lang="en-GB" dirty="0"/>
              <a:t>But </a:t>
            </a:r>
            <a:r>
              <a:rPr lang="en-GB" b="1" u="sng" dirty="0"/>
              <a:t>not with str and int/float</a:t>
            </a:r>
            <a:r>
              <a:rPr lang="en-GB" b="1" dirty="0"/>
              <a:t>!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5CA7D-ED64-4EDE-BED3-F9F5807A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9" t="43021" r="84617" b="28326"/>
          <a:stretch/>
        </p:blipFill>
        <p:spPr>
          <a:xfrm>
            <a:off x="9060651" y="1229579"/>
            <a:ext cx="2898960" cy="504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A4B66-8898-4A02-B676-5297DB47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3844</Words>
  <Application>Microsoft Office PowerPoint</Application>
  <PresentationFormat>Widescreen</PresentationFormat>
  <Paragraphs>468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ILP 2023 – W1S3 &amp; W2S1 None type, Boolean type and functions</vt:lpstr>
      <vt:lpstr>Outline (Week1, Session3 – W1S3)</vt:lpstr>
      <vt:lpstr>The None type</vt:lpstr>
      <vt:lpstr>The None type</vt:lpstr>
      <vt:lpstr>The boolean type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combinations: and, or, not</vt:lpstr>
      <vt:lpstr>Boolean combinations: and, or, not</vt:lpstr>
      <vt:lpstr>Boolean combinations: and, or, not</vt:lpstr>
      <vt:lpstr>Boolean combinations: and, or, not</vt:lpstr>
      <vt:lpstr>Boolean type: practice quiz!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conversion</vt:lpstr>
      <vt:lpstr>Boolean conversion</vt:lpstr>
      <vt:lpstr>Boolean conversion</vt:lpstr>
      <vt:lpstr>Activity 1: Guess the number game!</vt:lpstr>
      <vt:lpstr>Function objects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Activity 2: Ballistics of an angry bird</vt:lpstr>
      <vt:lpstr>Activity 2: Ballistics of an angry bird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Matt’s Great advice #5</vt:lpstr>
      <vt:lpstr>Matt’s Great advice #5: example</vt:lpstr>
      <vt:lpstr>Subfunctions and calling them in other functions</vt:lpstr>
      <vt:lpstr>Functional diagrams</vt:lpstr>
      <vt:lpstr>Matt’s Great advice #6</vt:lpstr>
      <vt:lpstr>Conclusion</vt:lpstr>
      <vt:lpstr>Activity 3: What color is the square?</vt:lpstr>
      <vt:lpstr>Activity 3: What color is the square?</vt:lpstr>
      <vt:lpstr>Activity 3: Hint</vt:lpstr>
      <vt:lpstr>More activities for you to practice!</vt:lpstr>
      <vt:lpstr>More activities for you to practice!</vt:lpstr>
      <vt:lpstr>More activities for you to practice!</vt:lpstr>
      <vt:lpstr>More activities for you to practice!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329</cp:revision>
  <dcterms:created xsi:type="dcterms:W3CDTF">2020-05-19T08:08:47Z</dcterms:created>
  <dcterms:modified xsi:type="dcterms:W3CDTF">2023-07-13T08:00:47Z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2023-07-13T04:57:03Z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993ec62c-6412-4e01-a151-e8dbeb330de1</vt:lpwstr>
  </property>
  <property fmtid="{D5CDD505-2E9C-101B-9397-08002B2CF9AE}" pid="8" name="MSIP_Label_be298231-ee28-4c9e-9ffa-238d0040efda_ContentBits">
    <vt:lpwstr>0</vt:lpwstr>
  </property>
</Properties>
</file>